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 id="406" r:id="rId15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66" d="100"/>
          <a:sy n="66" d="100"/>
        </p:scale>
        <p:origin x="-2124" y="-5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notesMaster" Target="notesMasters/notesMaster1.xml"/><Relationship Id="rId156"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commentAuthors" Target="commentAuthor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 detail</a:t>
            </a:r>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0.png"/><Relationship Id="rId7" Type="http://schemas.openxmlformats.org/officeDocument/2006/relationships/image" Target="../media/image114.png"/><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image" Target="../media/image111.png"/></Relationships>
</file>

<file path=ppt/slides/_rels/slide105.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7.xml"/><Relationship Id="rId4" Type="http://schemas.openxmlformats.org/officeDocument/2006/relationships/image" Target="../media/image118.png"/></Relationships>
</file>

<file path=ppt/slides/_rels/slide10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1.jpeg"/><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9.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0.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0.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42.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7.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4.png"/><Relationship Id="rId7" Type="http://schemas.openxmlformats.org/officeDocument/2006/relationships/image" Target="../media/image168.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7.png"/><Relationship Id="rId5" Type="http://schemas.openxmlformats.org/officeDocument/2006/relationships/image" Target="../media/image166.png"/><Relationship Id="rId4" Type="http://schemas.openxmlformats.org/officeDocument/2006/relationships/image" Target="../media/image165.png"/></Relationships>
</file>

<file path=ppt/slides/_rels/slide143.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71.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3.png"/></Relationships>
</file>

<file path=ppt/slides/_rels/slide88.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5.png"/><Relationship Id="rId7" Type="http://schemas.openxmlformats.org/officeDocument/2006/relationships/image" Target="../media/image88.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7.png"/><Relationship Id="rId4" Type="http://schemas.openxmlformats.org/officeDocument/2006/relationships/image" Target="../media/image8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1.png"/><Relationship Id="rId4" Type="http://schemas.openxmlformats.org/officeDocument/2006/relationships/image" Target="../media/image90.png"/></Relationships>
</file>

<file path=ppt/slides/_rels/slide9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3.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r>
              <a:rPr lang="en-US" altLang="ja-JP" dirty="0" smtClean="0"/>
              <a:t>. (</a:t>
            </a:r>
            <a:r>
              <a:rPr lang="en-US" altLang="zh-CN" dirty="0" smtClean="0"/>
              <a:t>child process</a:t>
            </a:r>
            <a:r>
              <a:rPr lang="zh-CN" altLang="en-US" dirty="0" smtClean="0"/>
              <a:t>叫</a:t>
            </a:r>
            <a:r>
              <a:rPr lang="en-US" altLang="zh-CN" dirty="0" err="1" smtClean="0"/>
              <a:t>setsid</a:t>
            </a:r>
            <a:r>
              <a:rPr lang="en-US" altLang="zh-CN" dirty="0" smtClean="0"/>
              <a:t>()</a:t>
            </a:r>
            <a:r>
              <a:rPr lang="zh-CN" altLang="en-US" dirty="0" smtClean="0"/>
              <a:t>来变成</a:t>
            </a:r>
            <a:r>
              <a:rPr lang="en-US" altLang="zh-CN" dirty="0" smtClean="0"/>
              <a:t>group leader</a:t>
            </a:r>
            <a:r>
              <a:rPr lang="en-US" altLang="ja-JP" dirty="0" smtClean="0"/>
              <a:t>)</a:t>
            </a:r>
          </a:p>
          <a:p>
            <a:r>
              <a:rPr lang="en-US" altLang="ja-JP" b="1" dirty="0">
                <a:solidFill>
                  <a:srgbClr val="FF0000"/>
                </a:solidFill>
              </a:rPr>
              <a:t>Why </a:t>
            </a:r>
            <a:r>
              <a:rPr lang="en-US" altLang="ja-JP" b="1" dirty="0" smtClean="0">
                <a:solidFill>
                  <a:srgbClr val="FF0000"/>
                </a:solidFill>
              </a:rPr>
              <a:t>use </a:t>
            </a:r>
            <a:r>
              <a:rPr lang="en-US" altLang="ja-JP" b="1" dirty="0" err="1" smtClean="0">
                <a:solidFill>
                  <a:srgbClr val="FF0000"/>
                </a:solidFill>
              </a:rPr>
              <a:t>setsid</a:t>
            </a:r>
            <a:r>
              <a:rPr lang="en-US" altLang="ja-JP" b="1" dirty="0" smtClean="0">
                <a:solidFill>
                  <a:srgbClr val="FF0000"/>
                </a:solidFill>
              </a:rPr>
              <a:t>() </a:t>
            </a:r>
            <a:r>
              <a:rPr lang="en-US" altLang="ja-JP" b="1" dirty="0" smtClean="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endParaRPr lang="en-US" altLang="ja-JP" dirty="0" smtClean="0"/>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r>
              <a:rPr lang="en-US" altLang="ja-JP" dirty="0" smtClean="0"/>
              <a:t>.</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a:t>
            </a:r>
            <a:r>
              <a:rPr lang="en-US" altLang="ja-JP" sz="1200" dirty="0" smtClean="0"/>
              <a:t>seats</a:t>
            </a:r>
          </a:p>
          <a:p>
            <a:r>
              <a:rPr kumimoji="1" lang="zh-CN" altLang="en-US" sz="1200" dirty="0" smtClean="0"/>
              <a:t>一对多</a:t>
            </a:r>
            <a:r>
              <a:rPr kumimoji="1" lang="en-US" altLang="zh-CN" sz="1200" dirty="0" smtClean="0"/>
              <a:t>(1</a:t>
            </a:r>
            <a:r>
              <a:rPr kumimoji="1" lang="zh-CN" altLang="en-US" sz="1200" dirty="0" smtClean="0"/>
              <a:t>对</a:t>
            </a:r>
            <a:r>
              <a:rPr kumimoji="1" lang="en-US" altLang="zh-CN" sz="1200" dirty="0" smtClean="0"/>
              <a:t>*)</a:t>
            </a:r>
            <a:r>
              <a:rPr kumimoji="1" lang="zh-CN" altLang="en-US" sz="1200" dirty="0" smtClean="0"/>
              <a:t>关系</a:t>
            </a:r>
            <a:r>
              <a:rPr kumimoji="1" lang="en-US" altLang="ja-JP" sz="1200" dirty="0" smtClean="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smtClean="0"/>
              <a:t>ToDo</a:t>
            </a:r>
            <a:r>
              <a:rPr kumimoji="1" lang="en-US" altLang="ja-JP" dirty="0" smtClean="0"/>
              <a:t>: </a:t>
            </a:r>
            <a:r>
              <a:rPr lang="zh-CN" altLang="en-US" dirty="0" smtClean="0"/>
              <a:t>学一下各种</a:t>
            </a:r>
            <a:r>
              <a:rPr lang="en-US" altLang="zh-CN" dirty="0" smtClean="0"/>
              <a:t>UML</a:t>
            </a:r>
            <a:r>
              <a:rPr lang="zh-CN" altLang="en-US" dirty="0" smtClean="0"/>
              <a:t>图</a:t>
            </a:r>
            <a:endParaRPr lang="en-US" altLang="zh-CN" dirty="0" smtClean="0"/>
          </a:p>
          <a:p>
            <a:pPr marL="285750" indent="-285750">
              <a:buFont typeface="Arial" panose="020B0604020202020204" pitchFamily="34" charset="0"/>
              <a:buChar char="•"/>
            </a:pPr>
            <a:r>
              <a:rPr kumimoji="1" lang="en-US" altLang="ja-JP" dirty="0" smtClean="0"/>
              <a:t>Class diagram</a:t>
            </a:r>
          </a:p>
          <a:p>
            <a:pPr marL="285750" indent="-285750">
              <a:buFont typeface="Arial" panose="020B0604020202020204" pitchFamily="34" charset="0"/>
              <a:buChar char="•"/>
            </a:pPr>
            <a:r>
              <a:rPr lang="en-US" altLang="ja-JP" dirty="0" smtClean="0"/>
              <a:t>State machine diagram</a:t>
            </a:r>
          </a:p>
          <a:p>
            <a:pPr marL="285750" indent="-285750">
              <a:buFont typeface="Arial" panose="020B0604020202020204" pitchFamily="34" charset="0"/>
              <a:buChar char="•"/>
            </a:pPr>
            <a:r>
              <a:rPr kumimoji="1" lang="en-US" altLang="ja-JP" dirty="0" smtClean="0"/>
              <a:t>Activity diagram</a:t>
            </a:r>
          </a:p>
          <a:p>
            <a:pPr marL="285750" indent="-285750">
              <a:buFont typeface="Arial" panose="020B0604020202020204" pitchFamily="34" charset="0"/>
              <a:buChar char="•"/>
            </a:pPr>
            <a:r>
              <a:rPr lang="en-US" altLang="ja-JP" dirty="0" smtClean="0"/>
              <a:t>Sequence diagram</a:t>
            </a:r>
          </a:p>
          <a:p>
            <a:pPr marL="285750" indent="-285750">
              <a:buFont typeface="Arial" panose="020B0604020202020204" pitchFamily="34" charset="0"/>
              <a:buChar char="•"/>
            </a:pPr>
            <a:r>
              <a:rPr lang="en-US" altLang="ja-JP" dirty="0" smtClean="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smtClean="0">
                <a:solidFill>
                  <a:srgbClr val="757575"/>
                </a:solidFill>
                <a:latin typeface="Roboto" charset="0"/>
              </a:rPr>
              <a:t>) </a:t>
            </a:r>
            <a:r>
              <a:rPr lang="en-US" altLang="zh-CN" sz="1013" dirty="0" smtClean="0">
                <a:solidFill>
                  <a:srgbClr val="757575"/>
                </a:solidFill>
                <a:latin typeface="Roboto" charset="0"/>
              </a:rPr>
              <a:t>– Android</a:t>
            </a:r>
            <a:r>
              <a:rPr lang="zh-CN" altLang="en-US" sz="1013" dirty="0" smtClean="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57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smtClean="0"/>
              <a:t>SHA1 has 160 bits</a:t>
            </a:r>
          </a:p>
          <a:p>
            <a:pPr marL="285750" indent="-285750">
              <a:buFont typeface="Arial" panose="020B0604020202020204" pitchFamily="34" charset="0"/>
              <a:buChar char="•"/>
            </a:pPr>
            <a:r>
              <a:rPr kumimoji="1" lang="en-US" altLang="ja-JP" dirty="0" smtClean="0"/>
              <a:t>SHA256</a:t>
            </a:r>
            <a:endParaRPr kumimoji="1" lang="en-US" altLang="ja-JP" dirty="0"/>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smtClean="0">
                <a:solidFill>
                  <a:srgbClr val="FF0000"/>
                </a:solidFill>
              </a:rPr>
              <a:t>Mutex</a:t>
            </a:r>
            <a:r>
              <a:rPr kumimoji="1" lang="en-US" altLang="ja-JP" sz="1400" dirty="0" smtClean="0">
                <a:solidFill>
                  <a:srgbClr val="FF0000"/>
                </a:solidFill>
              </a:rPr>
              <a:t> </a:t>
            </a:r>
            <a:r>
              <a:rPr kumimoji="1" lang="en-US" altLang="ja-JP" sz="1400" dirty="0" smtClean="0"/>
              <a:t>vs. </a:t>
            </a:r>
            <a:r>
              <a:rPr kumimoji="1" lang="en-US" altLang="ja-JP" sz="1400" b="1" dirty="0" smtClean="0">
                <a:solidFill>
                  <a:srgbClr val="FF0000"/>
                </a:solidFill>
              </a:rPr>
              <a:t>Semaphores</a:t>
            </a:r>
            <a:r>
              <a:rPr kumimoji="1" lang="en-US" altLang="ja-JP" sz="1400" dirty="0" smtClean="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r>
              <a:rPr lang="en-US" altLang="ja-JP" sz="1400" dirty="0" smtClean="0"/>
              <a:t>.</a:t>
            </a:r>
          </a:p>
          <a:p>
            <a:pPr marL="285750" indent="-285750">
              <a:buFont typeface="Arial" panose="020B0604020202020204" pitchFamily="34" charset="0"/>
              <a:buChar char="•"/>
            </a:pPr>
            <a:r>
              <a:rPr kumimoji="1" lang="en-US" altLang="ja-JP" sz="1400" dirty="0" smtClean="0"/>
              <a:t>Both used in RTOS, real-time OS</a:t>
            </a:r>
          </a:p>
          <a:p>
            <a:pPr marL="285750" indent="-285750">
              <a:buFont typeface="Arial" panose="020B0604020202020204" pitchFamily="34" charset="0"/>
              <a:buChar char="•"/>
            </a:pPr>
            <a:r>
              <a:rPr lang="en-US" altLang="ja-JP" sz="1400" dirty="0" err="1" smtClean="0"/>
              <a:t>Mutex</a:t>
            </a:r>
            <a:r>
              <a:rPr lang="en-US" altLang="ja-JP" sz="1400" dirty="0" smtClean="0"/>
              <a:t>: </a:t>
            </a:r>
            <a:r>
              <a:rPr lang="en-US" altLang="ja-JP" sz="1400" dirty="0"/>
              <a:t>a </a:t>
            </a:r>
            <a:r>
              <a:rPr lang="en-US" altLang="ja-JP" sz="1400" dirty="0" err="1"/>
              <a:t>mutex</a:t>
            </a:r>
            <a:r>
              <a:rPr lang="en-US" altLang="ja-JP" sz="1400" dirty="0"/>
              <a:t> is a binary flag used to protect a shared resource by ensuring mutual exclusion inside critical sections of </a:t>
            </a:r>
            <a:r>
              <a:rPr lang="en-US" altLang="ja-JP" sz="1400" dirty="0" smtClean="0"/>
              <a:t>code; </a:t>
            </a:r>
            <a:r>
              <a:rPr lang="en-US" altLang="ja-JP" sz="1400" dirty="0"/>
              <a:t>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endParaRPr lang="en-US" altLang="ja-JP" sz="1400" dirty="0" smtClean="0"/>
          </a:p>
          <a:p>
            <a:pPr marL="285750" indent="-285750">
              <a:buFont typeface="Arial" panose="020B0604020202020204" pitchFamily="34" charset="0"/>
              <a:buChar char="•"/>
            </a:pPr>
            <a:r>
              <a:rPr kumimoji="1" lang="en-US" altLang="ja-JP" sz="1400" dirty="0" smtClean="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smtClean="0"/>
              <a:t>以下是以前总结的</a:t>
            </a:r>
            <a:r>
              <a:rPr lang="en-US" altLang="zh-CN" dirty="0" smtClean="0"/>
              <a:t>semaphore</a:t>
            </a:r>
            <a:r>
              <a:rPr lang="zh-CN" altLang="en-US" dirty="0" smtClean="0"/>
              <a:t>，凑活着看：</a:t>
            </a:r>
            <a:endParaRPr lang="en-US" altLang="ja-JP" dirty="0" smtClean="0"/>
          </a:p>
          <a:p>
            <a:r>
              <a:rPr lang="en-US" altLang="ja-JP" dirty="0" smtClean="0"/>
              <a:t>In </a:t>
            </a:r>
            <a:r>
              <a:rPr lang="en-US" altLang="ja-JP" dirty="0"/>
              <a:t>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smtClean="0"/>
              <a:t>For </a:t>
            </a:r>
            <a:r>
              <a:rPr lang="en-US" altLang="ja-JP" dirty="0"/>
              <a:t>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smtClean="0"/>
              <a:t>file</a:t>
            </a:r>
            <a:r>
              <a:rPr lang="en-US" altLang="ja-JP" dirty="0" err="1" smtClean="0"/>
              <a:t>.tar.tbz</a:t>
            </a:r>
            <a:endParaRPr lang="en-US" altLang="ja-JP" dirty="0" smtClean="0"/>
          </a:p>
          <a:p>
            <a:endParaRPr lang="en-US" altLang="ja-JP" dirty="0" smtClean="0"/>
          </a:p>
          <a:p>
            <a:r>
              <a:rPr lang="zh-CN" altLang="en-US" dirty="0" smtClean="0"/>
              <a:t>怎样</a:t>
            </a:r>
            <a:r>
              <a:rPr lang="zh-CN" altLang="en-US" dirty="0"/>
              <a:t>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smtClean="0"/>
              <a:t>怎样用</a:t>
            </a:r>
            <a:r>
              <a:rPr lang="en-US" altLang="zh-CN" dirty="0" smtClean="0"/>
              <a:t>Linux </a:t>
            </a:r>
            <a:r>
              <a:rPr lang="en-US" altLang="zh-CN" b="1" dirty="0" smtClean="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smtClean="0"/>
              <a:t>是准备打开</a:t>
            </a:r>
            <a:r>
              <a:rPr lang="en-US" altLang="zh-CN" dirty="0" smtClean="0"/>
              <a:t>/</a:t>
            </a:r>
            <a:r>
              <a:rPr lang="zh-CN" altLang="en-US" dirty="0" smtClean="0"/>
              <a:t>关闭</a:t>
            </a:r>
            <a:r>
              <a:rPr lang="en-US" altLang="zh-CN" dirty="0" smtClean="0"/>
              <a:t>syslog </a:t>
            </a:r>
            <a:r>
              <a:rPr lang="zh-CN" altLang="en-US" dirty="0" smtClean="0"/>
              <a:t>的</a:t>
            </a:r>
            <a:r>
              <a:rPr lang="en-US" altLang="zh-CN" dirty="0" smtClean="0"/>
              <a:t>API</a:t>
            </a:r>
            <a:endParaRPr lang="en-US" altLang="zh-CN" dirty="0"/>
          </a:p>
          <a:p>
            <a:pPr marL="285750" indent="-285750">
              <a:buFont typeface="Arial" panose="020B0604020202020204" pitchFamily="34" charset="0"/>
              <a:buChar char="•"/>
            </a:pPr>
            <a:r>
              <a:rPr lang="en-US" altLang="zh-CN" dirty="0"/>
              <a:t>Syslog</a:t>
            </a:r>
            <a:r>
              <a:rPr lang="en-US" altLang="zh-CN" dirty="0" smtClean="0"/>
              <a:t>()</a:t>
            </a:r>
            <a:r>
              <a:rPr lang="zh-CN" altLang="en-US" dirty="0" smtClean="0"/>
              <a:t>是往</a:t>
            </a:r>
            <a:r>
              <a:rPr lang="en-US" altLang="zh-CN" dirty="0"/>
              <a:t>/</a:t>
            </a:r>
            <a:r>
              <a:rPr lang="en-US" altLang="zh-CN" dirty="0" err="1"/>
              <a:t>var</a:t>
            </a:r>
            <a:r>
              <a:rPr lang="en-US" altLang="zh-CN" dirty="0"/>
              <a:t>/log/syslog</a:t>
            </a:r>
            <a:r>
              <a:rPr lang="zh-CN" altLang="en-US" dirty="0"/>
              <a:t>里写的</a:t>
            </a:r>
            <a:r>
              <a:rPr lang="zh-CN" altLang="en-US" dirty="0" smtClean="0"/>
              <a:t>内容的</a:t>
            </a:r>
            <a:r>
              <a:rPr lang="en-US" altLang="zh-CN" dirty="0" smtClean="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a:t>
            </a:r>
            <a:r>
              <a:rPr lang="en-US" altLang="ja-JP" dirty="0" smtClean="0"/>
              <a:t>versa. </a:t>
            </a:r>
          </a:p>
          <a:p>
            <a:pPr marL="285750" indent="-285750">
              <a:buFont typeface="Arial" panose="020B0604020202020204" pitchFamily="34" charset="0"/>
              <a:buChar char="•"/>
            </a:pPr>
            <a:r>
              <a:rPr lang="en-US" altLang="ja-JP" dirty="0" smtClean="0"/>
              <a:t>Example: </a:t>
            </a:r>
            <a:r>
              <a:rPr lang="en-US" altLang="ja-JP" b="1" dirty="0" smtClean="0"/>
              <a:t>Google Drive (Sync), </a:t>
            </a:r>
            <a:r>
              <a:rPr lang="en-US" altLang="ja-JP" b="1" dirty="0" err="1" smtClean="0"/>
              <a:t>Git</a:t>
            </a:r>
            <a:r>
              <a:rPr lang="en-US" altLang="ja-JP" b="1" dirty="0" smtClean="0"/>
              <a:t>, Dropbox</a:t>
            </a:r>
          </a:p>
          <a:p>
            <a:pPr marL="285750" indent="-285750">
              <a:buFont typeface="Arial" panose="020B0604020202020204" pitchFamily="34" charset="0"/>
              <a:buChar char="•"/>
            </a:pPr>
            <a:r>
              <a:rPr lang="en-US" altLang="ja-JP" dirty="0" smtClean="0"/>
              <a:t>If I’m constructing one data synchronization system, I need to think about </a:t>
            </a:r>
          </a:p>
          <a:p>
            <a:pPr marL="742950" lvl="1" indent="-285750">
              <a:buFont typeface="Arial" panose="020B0604020202020204" pitchFamily="34" charset="0"/>
              <a:buChar char="•"/>
            </a:pPr>
            <a:r>
              <a:rPr lang="en-US" altLang="ja-JP" dirty="0" smtClean="0"/>
              <a:t>Why my users will be? (simple sync or techies-oriented?)</a:t>
            </a:r>
          </a:p>
          <a:p>
            <a:pPr marL="742950" lvl="1" indent="-285750">
              <a:buFont typeface="Arial" panose="020B0604020202020204" pitchFamily="34" charset="0"/>
              <a:buChar char="•"/>
            </a:pPr>
            <a:r>
              <a:rPr lang="en-US" altLang="ja-JP" dirty="0" smtClean="0"/>
              <a:t>Sync time, (when new items removed/added or once a hour?)</a:t>
            </a:r>
          </a:p>
          <a:p>
            <a:pPr marL="742950" lvl="1" indent="-285750">
              <a:buFont typeface="Arial" panose="020B0604020202020204" pitchFamily="34" charset="0"/>
              <a:buChar char="•"/>
            </a:pPr>
            <a:r>
              <a:rPr lang="en-US" altLang="ja-JP" dirty="0" smtClean="0"/>
              <a:t>Version control</a:t>
            </a:r>
          </a:p>
          <a:p>
            <a:pPr marL="742950" lvl="1" indent="-285750">
              <a:buFont typeface="Arial" panose="020B0604020202020204" pitchFamily="34" charset="0"/>
              <a:buChar char="•"/>
            </a:pPr>
            <a:r>
              <a:rPr lang="en-US" altLang="ja-JP" dirty="0" smtClean="0"/>
              <a:t>Data synchronization algorithm design, think all possible scenarios</a:t>
            </a:r>
          </a:p>
          <a:p>
            <a:pPr marL="1200150" lvl="2" indent="-285750">
              <a:buFont typeface="Arial" panose="020B0604020202020204" pitchFamily="34" charset="0"/>
              <a:buChar char="•"/>
            </a:pPr>
            <a:r>
              <a:rPr lang="en-US" altLang="ja-JP" dirty="0" smtClean="0"/>
              <a:t>Primary database -&gt; secondary database</a:t>
            </a:r>
          </a:p>
          <a:p>
            <a:pPr marL="1200150" lvl="2" indent="-285750">
              <a:buFont typeface="Arial" panose="020B0604020202020204" pitchFamily="34" charset="0"/>
              <a:buChar char="•"/>
            </a:pPr>
            <a:r>
              <a:rPr lang="en-US" altLang="ja-JP" dirty="0" smtClean="0"/>
              <a:t>Secondary database -&gt; primary database</a:t>
            </a:r>
          </a:p>
          <a:p>
            <a:pPr marL="1200150" lvl="2" indent="-285750">
              <a:buFont typeface="Arial" panose="020B0604020202020204" pitchFamily="34" charset="0"/>
              <a:buChar char="•"/>
            </a:pPr>
            <a:r>
              <a:rPr lang="en-US" altLang="ja-JP" dirty="0" smtClean="0"/>
              <a:t>Primary &lt;=&gt; secondary</a:t>
            </a:r>
          </a:p>
          <a:p>
            <a:pPr marL="742950" lvl="1" indent="-285750">
              <a:buFont typeface="Arial" panose="020B0604020202020204" pitchFamily="34" charset="0"/>
              <a:buChar char="•"/>
            </a:pPr>
            <a:r>
              <a:rPr lang="en-US" altLang="ja-JP" dirty="0" smtClean="0"/>
              <a:t>A way to detect which records changed in both side (or have to compare all records in both sides?)</a:t>
            </a:r>
          </a:p>
          <a:p>
            <a:pPr marL="285750" indent="-285750">
              <a:buFont typeface="Arial" panose="020B0604020202020204" pitchFamily="34" charset="0"/>
              <a:buChar char="•"/>
            </a:pPr>
            <a:r>
              <a:rPr lang="en-US" altLang="ja-JP" dirty="0" smtClean="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gridCol w="2808312"/>
                <a:gridCol w="3024336"/>
              </a:tblGrid>
              <a:tr h="370840">
                <a:tc>
                  <a:txBody>
                    <a:bodyPr/>
                    <a:lstStyle/>
                    <a:p>
                      <a:endParaRPr kumimoji="1" lang="ja-JP" altLang="en-US" sz="1200" dirty="0"/>
                    </a:p>
                  </a:txBody>
                  <a:tcPr/>
                </a:tc>
                <a:tc>
                  <a:txBody>
                    <a:bodyPr/>
                    <a:lstStyle/>
                    <a:p>
                      <a:r>
                        <a:rPr kumimoji="1" lang="en-US" altLang="ja-JP" sz="1200" dirty="0" smtClean="0"/>
                        <a:t>pros</a:t>
                      </a:r>
                      <a:endParaRPr kumimoji="1" lang="ja-JP" altLang="en-US" sz="1200" dirty="0"/>
                    </a:p>
                  </a:txBody>
                  <a:tcPr/>
                </a:tc>
                <a:tc>
                  <a:txBody>
                    <a:bodyPr/>
                    <a:lstStyle/>
                    <a:p>
                      <a:r>
                        <a:rPr kumimoji="1" lang="en-US" altLang="ja-JP" sz="1200" dirty="0" smtClean="0"/>
                        <a:t>cons</a:t>
                      </a:r>
                      <a:endParaRPr kumimoji="1" lang="ja-JP" altLang="en-US" sz="1200" dirty="0"/>
                    </a:p>
                  </a:txBody>
                  <a:tcPr/>
                </a:tc>
              </a:tr>
              <a:tr h="370840">
                <a:tc>
                  <a:txBody>
                    <a:bodyPr/>
                    <a:lstStyle/>
                    <a:p>
                      <a:r>
                        <a:rPr kumimoji="1" lang="en-US" altLang="ja-JP" sz="1200" dirty="0" smtClean="0"/>
                        <a:t>C/C++</a:t>
                      </a:r>
                      <a:endParaRPr kumimoji="1" lang="ja-JP" altLang="en-US" sz="1200" dirty="0"/>
                    </a:p>
                  </a:txBody>
                  <a:tcPr/>
                </a:tc>
                <a:tc>
                  <a:txBody>
                    <a:bodyPr/>
                    <a:lstStyle/>
                    <a:p>
                      <a:pPr marL="342900" indent="-342900">
                        <a:buFont typeface="+mj-lt"/>
                        <a:buAutoNum type="arabicPeriod"/>
                      </a:pPr>
                      <a:r>
                        <a:rPr kumimoji="1" lang="en-US" altLang="ja-JP" sz="1200" dirty="0" smtClean="0"/>
                        <a:t>for</a:t>
                      </a:r>
                      <a:r>
                        <a:rPr kumimoji="1" lang="en-US" altLang="ja-JP" sz="1200" baseline="0" dirty="0" smtClean="0"/>
                        <a:t> bare metal / low level (device drivers)</a:t>
                      </a:r>
                    </a:p>
                    <a:p>
                      <a:pPr marL="342900" indent="-342900">
                        <a:buFont typeface="+mj-lt"/>
                        <a:buAutoNum type="arabicPeriod"/>
                      </a:pPr>
                      <a:r>
                        <a:rPr kumimoji="1" lang="en-US" altLang="ja-JP" sz="1200" baseline="0" dirty="0" smtClean="0"/>
                        <a:t>Lots of materials</a:t>
                      </a:r>
                    </a:p>
                    <a:p>
                      <a:pPr marL="342900" indent="-342900">
                        <a:buFont typeface="+mj-lt"/>
                        <a:buAutoNum type="arabicPeriod"/>
                      </a:pPr>
                      <a:r>
                        <a:rPr kumimoji="1" lang="en-US" altLang="ja-JP" sz="1200" baseline="0" dirty="0" smtClean="0"/>
                        <a:t>Fast, flexible (e.g., pointers)</a:t>
                      </a:r>
                    </a:p>
                    <a:p>
                      <a:pPr marL="342900" indent="-342900">
                        <a:buFont typeface="+mj-lt"/>
                        <a:buAutoNum type="arabicPeriod"/>
                      </a:pPr>
                      <a:r>
                        <a:rPr kumimoji="1" lang="en-US" altLang="ja-JP" sz="1200" baseline="0" dirty="0" smtClean="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smtClean="0"/>
                        <a:t>Need to DIY a lot (e.g., define data structure)</a:t>
                      </a:r>
                    </a:p>
                    <a:p>
                      <a:pPr marL="228600" indent="-228600">
                        <a:buFont typeface="+mj-lt"/>
                        <a:buAutoNum type="arabicPeriod"/>
                      </a:pPr>
                      <a:r>
                        <a:rPr kumimoji="1" lang="en-US" altLang="ja-JP" sz="1200" dirty="0" smtClean="0"/>
                        <a:t>Security issue</a:t>
                      </a:r>
                      <a:r>
                        <a:rPr kumimoji="1" lang="en-US" altLang="ja-JP" sz="1200" baseline="0" dirty="0" smtClean="0"/>
                        <a:t> / bug prone (e.g., pointer) / no garbage collector</a:t>
                      </a:r>
                    </a:p>
                    <a:p>
                      <a:pPr marL="228600" indent="-228600">
                        <a:buFont typeface="+mj-lt"/>
                        <a:buAutoNum type="arabicPeriod"/>
                      </a:pPr>
                      <a:r>
                        <a:rPr kumimoji="1" lang="en-US" altLang="ja-JP" sz="1200" dirty="0" smtClean="0"/>
                        <a:t>Recompile cross platform (e.g., arm compile)</a:t>
                      </a:r>
                      <a:endParaRPr kumimoji="1" lang="ja-JP" altLang="en-US" sz="1200" dirty="0"/>
                    </a:p>
                  </a:txBody>
                  <a:tcPr/>
                </a:tc>
              </a:tr>
              <a:tr h="370840">
                <a:tc>
                  <a:txBody>
                    <a:bodyPr/>
                    <a:lstStyle/>
                    <a:p>
                      <a:r>
                        <a:rPr kumimoji="1" lang="en-US" altLang="ja-JP" sz="1200" dirty="0" smtClean="0"/>
                        <a:t>Java</a:t>
                      </a:r>
                      <a:endParaRPr kumimoji="1" lang="ja-JP" altLang="en-US" sz="1200" dirty="0"/>
                    </a:p>
                  </a:txBody>
                  <a:tcPr/>
                </a:tc>
                <a:tc>
                  <a:txBody>
                    <a:bodyPr/>
                    <a:lstStyle/>
                    <a:p>
                      <a:pPr marL="228600" indent="-228600">
                        <a:buFont typeface="+mj-lt"/>
                        <a:buAutoNum type="arabicPeriod"/>
                      </a:pPr>
                      <a:r>
                        <a:rPr kumimoji="1" lang="en-US" altLang="ja-JP" sz="1200" dirty="0" smtClean="0"/>
                        <a:t>Garbage collection</a:t>
                      </a:r>
                    </a:p>
                    <a:p>
                      <a:pPr marL="228600" indent="-228600">
                        <a:buFont typeface="+mj-lt"/>
                        <a:buAutoNum type="arabicPeriod"/>
                      </a:pPr>
                      <a:r>
                        <a:rPr kumimoji="1" lang="en-US" altLang="ja-JP" sz="1200" dirty="0" smtClean="0"/>
                        <a:t>Secure, less bug prone (no pointer)</a:t>
                      </a:r>
                    </a:p>
                    <a:p>
                      <a:pPr marL="228600" indent="-228600">
                        <a:buFont typeface="+mj-lt"/>
                        <a:buAutoNum type="arabicPeriod"/>
                      </a:pPr>
                      <a:r>
                        <a:rPr kumimoji="1" lang="en-US" altLang="ja-JP" sz="1200" dirty="0" smtClean="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smtClean="0"/>
                        <a:t>Version no backward</a:t>
                      </a:r>
                      <a:r>
                        <a:rPr kumimoji="1" lang="en-US" altLang="ja-JP" sz="1200" baseline="0" dirty="0" smtClean="0"/>
                        <a:t>-compatibility</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baseline="0" dirty="0" smtClean="0"/>
                        <a:t>Garbage collection can miss; </a:t>
                      </a:r>
                      <a:endParaRPr kumimoji="1" lang="ja-JP" altLang="en-US" sz="1200" dirty="0"/>
                    </a:p>
                  </a:txBody>
                  <a:tcPr/>
                </a:tc>
              </a:tr>
              <a:tr h="370840">
                <a:tc>
                  <a:txBody>
                    <a:bodyPr/>
                    <a:lstStyle/>
                    <a:p>
                      <a:r>
                        <a:rPr kumimoji="1" lang="en-US" altLang="ja-JP" sz="1200" dirty="0" smtClean="0"/>
                        <a:t>Python</a:t>
                      </a:r>
                      <a:endParaRPr kumimoji="1" lang="ja-JP" altLang="en-US" sz="1200" dirty="0"/>
                    </a:p>
                  </a:txBody>
                  <a:tcPr/>
                </a:tc>
                <a:tc>
                  <a:txBody>
                    <a:bodyPr/>
                    <a:lstStyle/>
                    <a:p>
                      <a:pPr marL="228600" indent="-228600">
                        <a:buFont typeface="+mj-lt"/>
                        <a:buAutoNum type="arabicPeriod"/>
                      </a:pPr>
                      <a:r>
                        <a:rPr kumimoji="1" lang="en-US" altLang="ja-JP" sz="1200" dirty="0" smtClean="0"/>
                        <a:t>Very easy to learn (anaconda, pip to install necessary packages)</a:t>
                      </a:r>
                    </a:p>
                    <a:p>
                      <a:pPr marL="228600" indent="-228600">
                        <a:buFont typeface="+mj-lt"/>
                        <a:buAutoNum type="arabicPeriod"/>
                      </a:pPr>
                      <a:r>
                        <a:rPr kumimoji="1" lang="en-US" altLang="ja-JP" sz="1200" dirty="0" smtClean="0"/>
                        <a:t>Default for</a:t>
                      </a:r>
                      <a:r>
                        <a:rPr kumimoji="1" lang="en-US" altLang="ja-JP" sz="1200" baseline="0" dirty="0" smtClean="0"/>
                        <a:t> machine learning, with lots of support (e.g., </a:t>
                      </a:r>
                      <a:r>
                        <a:rPr kumimoji="1" lang="en-US" altLang="ja-JP" sz="1200" baseline="0" dirty="0" err="1" smtClean="0"/>
                        <a:t>scikit</a:t>
                      </a:r>
                      <a:r>
                        <a:rPr kumimoji="1" lang="en-US" altLang="ja-JP" sz="1200" baseline="0" dirty="0" smtClean="0"/>
                        <a:t>-learn)</a:t>
                      </a:r>
                    </a:p>
                    <a:p>
                      <a:pPr marL="228600" indent="-228600">
                        <a:buFont typeface="+mj-lt"/>
                        <a:buAutoNum type="arabicPeriod"/>
                      </a:pPr>
                      <a:r>
                        <a:rPr kumimoji="1" lang="en-US" altLang="ja-JP" sz="1200" baseline="0" dirty="0" smtClean="0"/>
                        <a:t>Has garbage collection</a:t>
                      </a:r>
                      <a:endParaRPr kumimoji="1" lang="ja-JP" altLang="en-US" sz="1200" dirty="0"/>
                    </a:p>
                  </a:txBody>
                  <a:tcPr/>
                </a:tc>
                <a:tc>
                  <a:txBody>
                    <a:bodyPr/>
                    <a:lstStyle/>
                    <a:p>
                      <a:pPr marL="228600" indent="-228600">
                        <a:buFont typeface="+mj-lt"/>
                        <a:buAutoNum type="arabicPeriod"/>
                      </a:pPr>
                      <a:r>
                        <a:rPr kumimoji="1" lang="en-US" altLang="ja-JP" sz="1200" dirty="0" smtClean="0"/>
                        <a:t>Efficiency problem,</a:t>
                      </a:r>
                      <a:r>
                        <a:rPr kumimoji="1" lang="en-US" altLang="ja-JP" sz="1200" baseline="0" dirty="0" smtClean="0"/>
                        <a:t> not fast (compared with C/C++)</a:t>
                      </a:r>
                    </a:p>
                    <a:p>
                      <a:pPr marL="228600" indent="-228600">
                        <a:buFont typeface="+mj-lt"/>
                        <a:buAutoNum type="arabicPeriod"/>
                      </a:pPr>
                      <a:r>
                        <a:rPr kumimoji="1" lang="en-US" altLang="ja-JP" sz="1200" baseline="0" dirty="0" smtClean="0"/>
                        <a:t>Not possible for low-level work</a:t>
                      </a:r>
                    </a:p>
                    <a:p>
                      <a:pPr marL="228600" indent="-228600">
                        <a:buFont typeface="+mj-lt"/>
                        <a:buAutoNum type="arabicPeriod"/>
                      </a:pPr>
                      <a:r>
                        <a:rPr kumimoji="1" lang="en-US" altLang="ja-JP" sz="1200" dirty="0" smtClean="0"/>
                        <a:t>Python2/3, syntax different, versions</a:t>
                      </a:r>
                      <a:endParaRPr kumimoji="1" lang="ja-JP" altLang="en-US" sz="1200" dirty="0"/>
                    </a:p>
                  </a:txBody>
                  <a:tcPr/>
                </a:tc>
              </a:tr>
            </a:tbl>
          </a:graphicData>
        </a:graphic>
      </p:graphicFrame>
    </p:spTree>
    <p:extLst>
      <p:ext uri="{BB962C8B-B14F-4D97-AF65-F5344CB8AC3E}">
        <p14:creationId xmlns:p14="http://schemas.microsoft.com/office/powerpoint/2010/main" val="10942832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r>
              <a:rPr lang="en-US" altLang="ja-JP" dirty="0" smtClean="0"/>
              <a:t>) </a:t>
            </a:r>
            <a:r>
              <a:rPr lang="zh-CN" altLang="en-US" dirty="0" smtClean="0"/>
              <a:t>就是</a:t>
            </a:r>
            <a:r>
              <a:rPr lang="en-US" altLang="zh-CN" dirty="0" err="1" smtClean="0"/>
              <a:t>wifi</a:t>
            </a:r>
            <a:r>
              <a:rPr lang="zh-CN" altLang="en-US" dirty="0" smtClean="0"/>
              <a:t>的</a:t>
            </a:r>
            <a:r>
              <a:rPr lang="en-US" altLang="zh-CN" dirty="0" smtClean="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smtClean="0"/>
              <a:t>to folder </a:t>
            </a:r>
            <a:r>
              <a:rPr lang="en-US" altLang="ja-JP" b="1" i="1" dirty="0" err="1"/>
              <a:t>C</a:t>
            </a:r>
            <a:r>
              <a:rPr lang="en-US" altLang="ja-JP" b="1" i="1" dirty="0" err="1" smtClean="0"/>
              <a:t>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r>
              <a:rPr kumimoji="1" lang="en-US" altLang="ja-JP" dirty="0" smtClean="0"/>
              <a:t>): </a:t>
            </a:r>
            <a:r>
              <a:rPr lang="zh-CN" altLang="en-US" dirty="0" smtClean="0"/>
              <a:t>攻击</a:t>
            </a:r>
            <a:r>
              <a:rPr lang="en-US" altLang="zh-CN" dirty="0" smtClean="0"/>
              <a:t>tool</a:t>
            </a:r>
            <a:r>
              <a:rPr lang="zh-CN" altLang="en-US" dirty="0" smtClean="0"/>
              <a:t>，用来</a:t>
            </a:r>
            <a:r>
              <a:rPr lang="en-US" altLang="zh-CN" dirty="0" smtClean="0"/>
              <a:t>port scan</a:t>
            </a:r>
            <a:r>
              <a:rPr lang="zh-CN" altLang="en-US" dirty="0" smtClean="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41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77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623597" y="4902647"/>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smtClean="0"/>
              <a:t>One Good Example:</a:t>
            </a:r>
            <a:endParaRPr kumimoji="1" lang="ja-JP" altLang="en-US" dirty="0"/>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18580</TotalTime>
  <Words>25914</Words>
  <Application>Microsoft Office PowerPoint</Application>
  <PresentationFormat>画面に合わせる (4:3)</PresentationFormat>
  <Paragraphs>2845</Paragraphs>
  <Slides>149</Slides>
  <Notes>6</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149</vt:i4>
      </vt:variant>
    </vt:vector>
  </HeadingPairs>
  <TitlesOfParts>
    <vt:vector size="153" baseType="lpstr">
      <vt:lpstr>Office テーマ</vt:lpstr>
      <vt:lpstr>スライド</vt:lpstr>
      <vt:lpstr>Visio.Drawing.15</vt:lpstr>
      <vt:lpstr>Adobe 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2285</cp:revision>
  <dcterms:created xsi:type="dcterms:W3CDTF">2016-01-14T23:49:10Z</dcterms:created>
  <dcterms:modified xsi:type="dcterms:W3CDTF">2018-05-23T08:41:42Z</dcterms:modified>
</cp:coreProperties>
</file>